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4" r:id="rId5"/>
    <p:sldId id="265" r:id="rId6"/>
    <p:sldId id="259" r:id="rId7"/>
    <p:sldId id="266" r:id="rId8"/>
    <p:sldId id="267" r:id="rId9"/>
    <p:sldId id="268" r:id="rId10"/>
    <p:sldId id="261" r:id="rId11"/>
    <p:sldId id="262" r:id="rId12"/>
    <p:sldId id="263" r:id="rId13"/>
    <p:sldId id="260" r:id="rId14"/>
    <p:sldId id="269" r:id="rId15"/>
    <p:sldId id="270" r:id="rId16"/>
    <p:sldId id="271" r:id="rId17"/>
    <p:sldId id="272" r:id="rId18"/>
    <p:sldId id="273"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6" d="100"/>
          <a:sy n="46" d="100"/>
        </p:scale>
        <p:origin x="-64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2EA38771-63B7-450C-8E3C-9E1073B91FD6}" type="datetimeFigureOut">
              <a:rPr lang="en-US" smtClean="0"/>
              <a:pPr/>
              <a:t>8/24/2011</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10EF5E06-5AD8-4D98-B2C8-2D3877614A79}"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EA38771-63B7-450C-8E3C-9E1073B91FD6}" type="datetimeFigureOut">
              <a:rPr lang="en-US" smtClean="0"/>
              <a:pPr/>
              <a:t>8/24/2011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EF5E06-5AD8-4D98-B2C8-2D3877614A79}"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10EF5E06-5AD8-4D98-B2C8-2D3877614A79}"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EA38771-63B7-450C-8E3C-9E1073B91FD6}" type="datetimeFigureOut">
              <a:rPr lang="en-US" smtClean="0"/>
              <a:pPr/>
              <a:t>8/24/2011</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2EA38771-63B7-450C-8E3C-9E1073B91FD6}" type="datetimeFigureOut">
              <a:rPr lang="en-US" smtClean="0"/>
              <a:pPr/>
              <a:t>8/24/2011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10EF5E06-5AD8-4D98-B2C8-2D3877614A79}"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2EA38771-63B7-450C-8E3C-9E1073B91FD6}" type="datetimeFigureOut">
              <a:rPr lang="en-US" smtClean="0"/>
              <a:pPr/>
              <a:t>8/24/2011</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10EF5E06-5AD8-4D98-B2C8-2D3877614A79}"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2EA38771-63B7-450C-8E3C-9E1073B91FD6}" type="datetimeFigureOut">
              <a:rPr lang="en-US" smtClean="0"/>
              <a:pPr/>
              <a:t>8/24/2011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EF5E06-5AD8-4D98-B2C8-2D3877614A79}"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2EA38771-63B7-450C-8E3C-9E1073B91FD6}" type="datetimeFigureOut">
              <a:rPr lang="en-US" smtClean="0"/>
              <a:pPr/>
              <a:t>8/24/2011</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10EF5E06-5AD8-4D98-B2C8-2D3877614A79}"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EA38771-63B7-450C-8E3C-9E1073B91FD6}" type="datetimeFigureOut">
              <a:rPr lang="en-US" smtClean="0"/>
              <a:pPr/>
              <a:t>8/24/2011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10EF5E06-5AD8-4D98-B2C8-2D3877614A7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2EA38771-63B7-450C-8E3C-9E1073B91FD6}" type="datetimeFigureOut">
              <a:rPr lang="en-US" smtClean="0"/>
              <a:pPr/>
              <a:t>8/24/2011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10EF5E06-5AD8-4D98-B2C8-2D3877614A7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10EF5E06-5AD8-4D98-B2C8-2D3877614A79}"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2EA38771-63B7-450C-8E3C-9E1073B91FD6}" type="datetimeFigureOut">
              <a:rPr lang="en-US" smtClean="0"/>
              <a:pPr/>
              <a:t>8/24/2011</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10EF5E06-5AD8-4D98-B2C8-2D3877614A79}"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2EA38771-63B7-450C-8E3C-9E1073B91FD6}" type="datetimeFigureOut">
              <a:rPr lang="en-US" smtClean="0"/>
              <a:pPr/>
              <a:t>8/24/2011</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2EA38771-63B7-450C-8E3C-9E1073B91FD6}" type="datetimeFigureOut">
              <a:rPr lang="en-US" smtClean="0"/>
              <a:pPr/>
              <a:t>8/24/2011</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10EF5E06-5AD8-4D98-B2C8-2D3877614A79}"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M. Carter</a:t>
            </a:r>
          </a:p>
          <a:p>
            <a:r>
              <a:rPr lang="en-US" i="1" dirty="0" smtClean="0"/>
              <a:t>American Pageant </a:t>
            </a:r>
            <a:r>
              <a:rPr lang="en-US" dirty="0" smtClean="0"/>
              <a:t>ch.1</a:t>
            </a:r>
            <a:endParaRPr lang="en-US" i="1" dirty="0"/>
          </a:p>
        </p:txBody>
      </p:sp>
      <p:sp>
        <p:nvSpPr>
          <p:cNvPr id="2" name="Title 1"/>
          <p:cNvSpPr>
            <a:spLocks noGrp="1"/>
          </p:cNvSpPr>
          <p:nvPr>
            <p:ph type="ctrTitle"/>
          </p:nvPr>
        </p:nvSpPr>
        <p:spPr/>
        <p:txBody>
          <a:bodyPr/>
          <a:lstStyle/>
          <a:p>
            <a:r>
              <a:rPr lang="en-US" dirty="0" smtClean="0"/>
              <a:t>Worlds Collide</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Columbian Exchange</a:t>
            </a:r>
            <a:endParaRPr lang="en-US" dirty="0"/>
          </a:p>
        </p:txBody>
      </p:sp>
      <p:pic>
        <p:nvPicPr>
          <p:cNvPr id="4" name="Content Placeholder 3" descr="Columbianexchange text.jpg"/>
          <p:cNvPicPr>
            <a:picLocks noGrp="1" noChangeAspect="1"/>
          </p:cNvPicPr>
          <p:nvPr>
            <p:ph sz="quarter" idx="1"/>
          </p:nvPr>
        </p:nvPicPr>
        <p:blipFill>
          <a:blip r:embed="rId2" cstate="print"/>
          <a:stretch>
            <a:fillRect/>
          </a:stretch>
        </p:blipFill>
        <p:spPr>
          <a:xfrm>
            <a:off x="609600" y="1676400"/>
            <a:ext cx="7817657" cy="4206240"/>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columbus exchange graphic.gif"/>
          <p:cNvPicPr>
            <a:picLocks noGrp="1" noChangeAspect="1"/>
          </p:cNvPicPr>
          <p:nvPr>
            <p:ph sz="quarter" idx="1"/>
          </p:nvPr>
        </p:nvPicPr>
        <p:blipFill>
          <a:blip r:embed="rId2" cstate="print"/>
          <a:stretch>
            <a:fillRect/>
          </a:stretch>
        </p:blipFill>
        <p:spPr>
          <a:xfrm>
            <a:off x="762000" y="1524000"/>
            <a:ext cx="7863445" cy="4114800"/>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a:t>
            </a:r>
            <a:r>
              <a:rPr lang="en-US" dirty="0" smtClean="0"/>
              <a:t>?</a:t>
            </a:r>
            <a:endParaRPr lang="en-US" dirty="0"/>
          </a:p>
        </p:txBody>
      </p:sp>
      <p:sp>
        <p:nvSpPr>
          <p:cNvPr id="3" name="Content Placeholder 2"/>
          <p:cNvSpPr>
            <a:spLocks noGrp="1"/>
          </p:cNvSpPr>
          <p:nvPr>
            <p:ph sz="quarter" idx="1"/>
          </p:nvPr>
        </p:nvSpPr>
        <p:spPr/>
        <p:txBody>
          <a:bodyPr/>
          <a:lstStyle/>
          <a:p>
            <a:r>
              <a:rPr lang="en-US" dirty="0" smtClean="0"/>
              <a:t>“Perhaps three-fifths of the crops cultivated around the world today originated in the Americas” (Kennedy 15).</a:t>
            </a: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Spanish Conquistadores</a:t>
            </a:r>
            <a:endParaRPr lang="en-US" dirty="0"/>
          </a:p>
        </p:txBody>
      </p:sp>
      <p:sp>
        <p:nvSpPr>
          <p:cNvPr id="3" name="Content Placeholder 2"/>
          <p:cNvSpPr>
            <a:spLocks noGrp="1"/>
          </p:cNvSpPr>
          <p:nvPr>
            <p:ph sz="quarter" idx="1"/>
          </p:nvPr>
        </p:nvSpPr>
        <p:spPr/>
        <p:txBody>
          <a:bodyPr/>
          <a:lstStyle/>
          <a:p>
            <a:r>
              <a:rPr lang="en-US" dirty="0" smtClean="0"/>
              <a:t>Why were these men so successful?</a:t>
            </a:r>
            <a:endParaRPr lang="en-US" dirty="0"/>
          </a:p>
        </p:txBody>
      </p:sp>
      <p:pic>
        <p:nvPicPr>
          <p:cNvPr id="4" name="Picture 3" descr="spanish conquistador tee.gif"/>
          <p:cNvPicPr>
            <a:picLocks noChangeAspect="1"/>
          </p:cNvPicPr>
          <p:nvPr/>
        </p:nvPicPr>
        <p:blipFill>
          <a:blip r:embed="rId2" cstate="print"/>
          <a:stretch>
            <a:fillRect/>
          </a:stretch>
        </p:blipFill>
        <p:spPr>
          <a:xfrm>
            <a:off x="2590800" y="2667000"/>
            <a:ext cx="3086100" cy="308610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God, Gold, Glory!</a:t>
            </a:r>
            <a:endParaRPr lang="en-US" dirty="0"/>
          </a:p>
        </p:txBody>
      </p:sp>
      <p:sp>
        <p:nvSpPr>
          <p:cNvPr id="3" name="Content Placeholder 2"/>
          <p:cNvSpPr>
            <a:spLocks noGrp="1"/>
          </p:cNvSpPr>
          <p:nvPr>
            <p:ph sz="quarter" idx="1"/>
          </p:nvPr>
        </p:nvSpPr>
        <p:spPr/>
        <p:txBody>
          <a:bodyPr/>
          <a:lstStyle/>
          <a:p>
            <a:r>
              <a:rPr lang="en-US" dirty="0" smtClean="0"/>
              <a:t>Balboa- Pacific Ocean</a:t>
            </a:r>
          </a:p>
          <a:p>
            <a:r>
              <a:rPr lang="en-US" dirty="0" smtClean="0"/>
              <a:t>Magellan- strait around southern point of S. America</a:t>
            </a:r>
          </a:p>
          <a:p>
            <a:r>
              <a:rPr lang="en-US" dirty="0" smtClean="0"/>
              <a:t>Ponce de Leon- Florida- gold- “fountain of youth”</a:t>
            </a:r>
          </a:p>
          <a:p>
            <a:r>
              <a:rPr lang="en-US" dirty="0" smtClean="0"/>
              <a:t>Coronado- SW- Seven Cities of Gold</a:t>
            </a:r>
          </a:p>
          <a:p>
            <a:r>
              <a:rPr lang="en-US" dirty="0" smtClean="0"/>
              <a:t>De Soto- gold</a:t>
            </a:r>
          </a:p>
          <a:p>
            <a:r>
              <a:rPr lang="en-US" dirty="0" smtClean="0"/>
              <a:t>Pizarro- conquest &amp; destruction of Incas</a:t>
            </a:r>
          </a:p>
          <a:p>
            <a:r>
              <a:rPr lang="en-US" dirty="0" smtClean="0"/>
              <a:t>Cortes- conquest &amp; destruction of Aztecs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Portuguese impact</a:t>
            </a:r>
            <a:endParaRPr lang="en-US" dirty="0"/>
          </a:p>
        </p:txBody>
      </p:sp>
      <p:sp>
        <p:nvSpPr>
          <p:cNvPr id="3" name="Content Placeholder 2"/>
          <p:cNvSpPr>
            <a:spLocks noGrp="1"/>
          </p:cNvSpPr>
          <p:nvPr>
            <p:ph sz="quarter" idx="1"/>
          </p:nvPr>
        </p:nvSpPr>
        <p:spPr/>
        <p:txBody>
          <a:bodyPr/>
          <a:lstStyle/>
          <a:p>
            <a:r>
              <a:rPr lang="en-US" dirty="0" smtClean="0"/>
              <a:t>Institution of the plantation system</a:t>
            </a:r>
          </a:p>
          <a:p>
            <a:r>
              <a:rPr lang="en-US" dirty="0" smtClean="0"/>
              <a:t>Sugar plantations</a:t>
            </a:r>
          </a:p>
          <a:p>
            <a:pPr lvl="1"/>
            <a:r>
              <a:rPr lang="en-US" dirty="0" smtClean="0"/>
              <a:t>Off the coast of Africa</a:t>
            </a:r>
          </a:p>
          <a:p>
            <a:pPr lvl="1"/>
            <a:r>
              <a:rPr lang="en-US" dirty="0" smtClean="0"/>
              <a:t>Caribbean Islands</a:t>
            </a:r>
          </a:p>
          <a:p>
            <a:r>
              <a:rPr lang="en-US" dirty="0" smtClean="0"/>
              <a:t>Usage of slave labor</a:t>
            </a:r>
          </a:p>
          <a:p>
            <a:r>
              <a:rPr lang="en-US" dirty="0" smtClean="0"/>
              <a:t>Establishment of Africa as a source of cheap labor</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Encomienda</a:t>
            </a:r>
            <a:r>
              <a:rPr lang="en-US" dirty="0" smtClean="0"/>
              <a:t> system</a:t>
            </a:r>
            <a:endParaRPr lang="en-US" dirty="0"/>
          </a:p>
        </p:txBody>
      </p:sp>
      <p:sp>
        <p:nvSpPr>
          <p:cNvPr id="3" name="Content Placeholder 2"/>
          <p:cNvSpPr>
            <a:spLocks noGrp="1"/>
          </p:cNvSpPr>
          <p:nvPr>
            <p:ph sz="quarter" idx="1"/>
          </p:nvPr>
        </p:nvSpPr>
        <p:spPr/>
        <p:txBody>
          <a:bodyPr/>
          <a:lstStyle/>
          <a:p>
            <a:r>
              <a:rPr lang="en-US" dirty="0" smtClean="0"/>
              <a:t>An attempt to Christianize and “civilize” Indians </a:t>
            </a:r>
          </a:p>
          <a:p>
            <a:pPr>
              <a:buNone/>
            </a:pP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Bartolome</a:t>
            </a:r>
            <a:r>
              <a:rPr lang="en-US" dirty="0" smtClean="0"/>
              <a:t> de Las </a:t>
            </a:r>
            <a:r>
              <a:rPr lang="en-US" dirty="0" err="1" smtClean="0"/>
              <a:t>Casas</a:t>
            </a:r>
            <a:endParaRPr lang="en-US" dirty="0"/>
          </a:p>
        </p:txBody>
      </p:sp>
      <p:sp>
        <p:nvSpPr>
          <p:cNvPr id="3" name="Content Placeholder 2"/>
          <p:cNvSpPr>
            <a:spLocks noGrp="1"/>
          </p:cNvSpPr>
          <p:nvPr>
            <p:ph sz="quarter" idx="1"/>
          </p:nvPr>
        </p:nvSpPr>
        <p:spPr/>
        <p:txBody>
          <a:bodyPr/>
          <a:lstStyle/>
          <a:p>
            <a:r>
              <a:rPr lang="en-US" dirty="0" smtClean="0"/>
              <a:t>Read pages 4-6 in </a:t>
            </a:r>
            <a:r>
              <a:rPr lang="en-US" i="1" dirty="0" smtClean="0"/>
              <a:t>The American Spirit</a:t>
            </a:r>
          </a:p>
          <a:p>
            <a:r>
              <a:rPr lang="en-US" dirty="0" smtClean="0"/>
              <a:t>“</a:t>
            </a:r>
            <a:r>
              <a:rPr lang="en-US" dirty="0" err="1" smtClean="0"/>
              <a:t>Bartolome</a:t>
            </a:r>
            <a:r>
              <a:rPr lang="en-US" dirty="0" smtClean="0"/>
              <a:t> de Las </a:t>
            </a:r>
            <a:r>
              <a:rPr lang="en-US" dirty="0" err="1" smtClean="0"/>
              <a:t>Casas</a:t>
            </a:r>
            <a:r>
              <a:rPr lang="en-US" dirty="0" smtClean="0"/>
              <a:t> Defends the Indians” (1552)</a:t>
            </a:r>
          </a:p>
          <a:p>
            <a:endParaRPr lang="en-US" dirty="0"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smtClean="0"/>
              <a:t>Were the natives exploited?  </a:t>
            </a:r>
            <a:endParaRPr lang="en-US" dirty="0" smtClean="0"/>
          </a:p>
          <a:p>
            <a:r>
              <a:rPr lang="en-US" dirty="0" smtClean="0"/>
              <a:t>What </a:t>
            </a:r>
            <a:r>
              <a:rPr lang="en-US" dirty="0" smtClean="0"/>
              <a:t>reaction do you have to this reading?  </a:t>
            </a:r>
            <a:endParaRPr lang="en-US" dirty="0" smtClean="0"/>
          </a:p>
          <a:p>
            <a:r>
              <a:rPr lang="en-US" dirty="0" smtClean="0"/>
              <a:t>Is </a:t>
            </a:r>
            <a:r>
              <a:rPr lang="en-US" dirty="0" smtClean="0"/>
              <a:t>this similar to Kennedy’s depiction or that of </a:t>
            </a:r>
            <a:r>
              <a:rPr lang="en-US" dirty="0" err="1" smtClean="0"/>
              <a:t>Zinn</a:t>
            </a:r>
            <a:r>
              <a:rPr lang="en-US" dirty="0" smtClean="0"/>
              <a:t>?  </a:t>
            </a:r>
            <a:endParaRPr lang="en-US" dirty="0" smtClean="0"/>
          </a:p>
          <a:p>
            <a:r>
              <a:rPr lang="en-US" dirty="0" smtClean="0"/>
              <a:t>What </a:t>
            </a:r>
            <a:r>
              <a:rPr lang="en-US" dirty="0" smtClean="0"/>
              <a:t>is the “Black Legend” </a:t>
            </a:r>
            <a:r>
              <a:rPr lang="en-US" dirty="0" smtClean="0"/>
              <a:t>?</a:t>
            </a:r>
          </a:p>
          <a:p>
            <a:pPr>
              <a:buNone/>
            </a:pPr>
            <a:endParaRPr lang="en-US" dirty="0" smtClean="0"/>
          </a:p>
          <a:p>
            <a:pPr>
              <a:buNone/>
            </a:pPr>
            <a:r>
              <a:rPr lang="en-US" dirty="0" smtClean="0">
                <a:solidFill>
                  <a:srgbClr val="FF0000"/>
                </a:solidFill>
              </a:rPr>
              <a:t>Test tomorrow on all things related to CHAPTER 1 </a:t>
            </a:r>
            <a:r>
              <a:rPr lang="en-US" smtClean="0">
                <a:solidFill>
                  <a:srgbClr val="FF0000"/>
                </a:solidFill>
              </a:rPr>
              <a:t>in </a:t>
            </a:r>
            <a:r>
              <a:rPr lang="en-US" i="1" smtClean="0">
                <a:solidFill>
                  <a:srgbClr val="FF0000"/>
                </a:solidFill>
              </a:rPr>
              <a:t>Pageant.</a:t>
            </a:r>
            <a:endParaRPr lang="en-US" dirty="0" smtClean="0">
              <a:solidFill>
                <a:srgbClr val="FF0000"/>
              </a:solidFill>
            </a:endParaRP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Pre-Columbian Americas</a:t>
            </a:r>
            <a:endParaRPr lang="en-US" dirty="0"/>
          </a:p>
        </p:txBody>
      </p:sp>
      <p:sp>
        <p:nvSpPr>
          <p:cNvPr id="3" name="Content Placeholder 2"/>
          <p:cNvSpPr>
            <a:spLocks noGrp="1"/>
          </p:cNvSpPr>
          <p:nvPr>
            <p:ph sz="quarter" idx="1"/>
          </p:nvPr>
        </p:nvSpPr>
        <p:spPr/>
        <p:txBody>
          <a:bodyPr>
            <a:normAutofit/>
          </a:bodyPr>
          <a:lstStyle/>
          <a:p>
            <a:pPr>
              <a:buNone/>
            </a:pPr>
            <a:r>
              <a:rPr lang="en-US" sz="3200" dirty="0" smtClean="0"/>
              <a:t>What were the Americas like prior to Spanish exploration?</a:t>
            </a:r>
          </a:p>
          <a:p>
            <a:pPr>
              <a:buNone/>
            </a:pPr>
            <a:endParaRPr lang="en-US" sz="3200" dirty="0" smtClean="0"/>
          </a:p>
          <a:p>
            <a:pPr>
              <a:buNone/>
            </a:pPr>
            <a:r>
              <a:rPr lang="en-US" sz="3200" dirty="0" smtClean="0"/>
              <a:t>What did the land look like?</a:t>
            </a:r>
          </a:p>
          <a:p>
            <a:pPr>
              <a:buNone/>
            </a:pPr>
            <a:endParaRPr lang="en-US" sz="3200" dirty="0" smtClean="0"/>
          </a:p>
          <a:p>
            <a:pPr>
              <a:buNone/>
            </a:pPr>
            <a:r>
              <a:rPr lang="en-US" sz="3200" dirty="0" smtClean="0"/>
              <a:t>What was life like?</a:t>
            </a:r>
            <a:endParaRPr lang="en-US" sz="32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Pre columbian map.png"/>
          <p:cNvPicPr>
            <a:picLocks noGrp="1" noChangeAspect="1"/>
          </p:cNvPicPr>
          <p:nvPr>
            <p:ph sz="quarter" idx="1"/>
          </p:nvPr>
        </p:nvPicPr>
        <p:blipFill>
          <a:blip r:embed="rId2" cstate="print"/>
          <a:stretch>
            <a:fillRect/>
          </a:stretch>
        </p:blipFill>
        <p:spPr>
          <a:xfrm>
            <a:off x="5334000" y="1524000"/>
            <a:ext cx="3306872" cy="5029200"/>
          </a:xfrm>
        </p:spPr>
      </p:pic>
      <p:pic>
        <p:nvPicPr>
          <p:cNvPr id="1026" name="Picture 2" descr="http://www.realworldimage.com/images/photos_med/machu-picchu-travel-photography-history-tourism-cusco-archeology-ruins-stock-images-peru-south-america-extinct-nature-beauth-religion-culture-environment-cities-architecture_19501.jpg"/>
          <p:cNvPicPr>
            <a:picLocks noChangeAspect="1" noChangeArrowheads="1"/>
          </p:cNvPicPr>
          <p:nvPr/>
        </p:nvPicPr>
        <p:blipFill>
          <a:blip r:embed="rId3" cstate="print"/>
          <a:srcRect/>
          <a:stretch>
            <a:fillRect/>
          </a:stretch>
        </p:blipFill>
        <p:spPr bwMode="auto">
          <a:xfrm>
            <a:off x="457200" y="228600"/>
            <a:ext cx="4286250" cy="3209926"/>
          </a:xfrm>
          <a:prstGeom prst="rect">
            <a:avLst/>
          </a:prstGeom>
          <a:noFill/>
        </p:spPr>
      </p:pic>
      <p:pic>
        <p:nvPicPr>
          <p:cNvPr id="1028" name="Picture 4" descr="http://upload.wikimedia.org/wikipedia/commons/thumb/b/be/Poblamiento_de_America_-_Teor%C3%ADa_P_Tard%C3%ADo.png/300px-Poblamiento_de_America_-_Teor%C3%ADa_P_Tard%C3%ADo.png"/>
          <p:cNvPicPr>
            <a:picLocks noChangeAspect="1" noChangeArrowheads="1"/>
          </p:cNvPicPr>
          <p:nvPr/>
        </p:nvPicPr>
        <p:blipFill>
          <a:blip r:embed="rId4" cstate="print"/>
          <a:srcRect/>
          <a:stretch>
            <a:fillRect/>
          </a:stretch>
        </p:blipFill>
        <p:spPr bwMode="auto">
          <a:xfrm>
            <a:off x="1524000" y="3810000"/>
            <a:ext cx="2857500" cy="2266951"/>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smtClean="0"/>
              <a:t>Advanced agricultural communities based upon maize</a:t>
            </a:r>
          </a:p>
          <a:p>
            <a:pPr lvl="1"/>
            <a:r>
              <a:rPr lang="en-US" dirty="0" smtClean="0"/>
              <a:t>Aztecs and Incas of Central and South America</a:t>
            </a:r>
          </a:p>
          <a:p>
            <a:pPr lvl="1"/>
            <a:r>
              <a:rPr lang="en-US" dirty="0" smtClean="0"/>
              <a:t>Complex and Sophisticated societies</a:t>
            </a:r>
          </a:p>
          <a:p>
            <a:r>
              <a:rPr lang="en-US" dirty="0" smtClean="0"/>
              <a:t>Fed tens of millions</a:t>
            </a:r>
          </a:p>
          <a:p>
            <a:r>
              <a:rPr lang="en-US" dirty="0" smtClean="0"/>
              <a:t>Corn plantings spread into North America</a:t>
            </a:r>
          </a:p>
          <a:p>
            <a:pPr lvl="1"/>
            <a:r>
              <a:rPr lang="en-US" dirty="0" smtClean="0"/>
              <a:t>Supported populations that has previously relied upon hunting and gathering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smtClean="0"/>
              <a:t>Three Sister Farming- combines planting of corn with squash and beans</a:t>
            </a:r>
          </a:p>
          <a:p>
            <a:pPr lvl="1"/>
            <a:r>
              <a:rPr lang="en-US" dirty="0" smtClean="0"/>
              <a:t>Southeastern US</a:t>
            </a:r>
          </a:p>
          <a:p>
            <a:pPr lvl="1"/>
            <a:r>
              <a:rPr lang="en-US" dirty="0" smtClean="0"/>
              <a:t>Increased population density </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maize.jpg"/>
          <p:cNvPicPr>
            <a:picLocks noGrp="1" noChangeAspect="1"/>
          </p:cNvPicPr>
          <p:nvPr>
            <p:ph sz="quarter" idx="1"/>
          </p:nvPr>
        </p:nvPicPr>
        <p:blipFill>
          <a:blip r:embed="rId2" cstate="print"/>
          <a:stretch>
            <a:fillRect/>
          </a:stretch>
        </p:blipFill>
        <p:spPr>
          <a:xfrm>
            <a:off x="5029200" y="3352800"/>
            <a:ext cx="3810000" cy="2857500"/>
          </a:xfrm>
        </p:spPr>
      </p:pic>
      <p:pic>
        <p:nvPicPr>
          <p:cNvPr id="5" name="Picture 4" descr="3 sister farming.jpg"/>
          <p:cNvPicPr>
            <a:picLocks noChangeAspect="1"/>
          </p:cNvPicPr>
          <p:nvPr/>
        </p:nvPicPr>
        <p:blipFill>
          <a:blip r:embed="rId3" cstate="print"/>
          <a:stretch>
            <a:fillRect/>
          </a:stretch>
        </p:blipFill>
        <p:spPr>
          <a:xfrm>
            <a:off x="685800" y="1524000"/>
            <a:ext cx="3995693" cy="374904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a:buNone/>
            </a:pPr>
            <a:r>
              <a:rPr lang="en-US" dirty="0" smtClean="0"/>
              <a:t>“Unlike the Europeans who would soon arrive with the presumption that humans had dominion over the earth and with the technologies to the very face of the land, the Native Americans had neither the desire nor the means to manipulate nature aggressively.  They revered the physical world and endowed nature with spiritual properties” (Kennedy 10).</a:t>
            </a:r>
          </a:p>
          <a:p>
            <a:pPr>
              <a:buNone/>
            </a:pPr>
            <a:r>
              <a:rPr lang="en-US" dirty="0" smtClean="0">
                <a:solidFill>
                  <a:srgbClr val="FF0000"/>
                </a:solidFill>
              </a:rPr>
              <a:t>What does this tell us about the differences between Native American and European farming practices?</a:t>
            </a:r>
            <a:endParaRPr lang="en-US" dirty="0">
              <a:solidFill>
                <a:srgbClr val="FF00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p:txBody>
          <a:bodyPr/>
          <a:lstStyle/>
          <a:p>
            <a:r>
              <a:rPr lang="en-US" dirty="0" smtClean="0"/>
              <a:t>Need for a new route to the West….</a:t>
            </a:r>
          </a:p>
          <a:p>
            <a:pPr lvl="1"/>
            <a:r>
              <a:rPr lang="en-US" dirty="0" smtClean="0"/>
              <a:t>Desire to be the 1</a:t>
            </a:r>
            <a:r>
              <a:rPr lang="en-US" baseline="30000" dirty="0" smtClean="0"/>
              <a:t>st</a:t>
            </a:r>
            <a:endParaRPr lang="en-US" dirty="0" smtClean="0"/>
          </a:p>
          <a:p>
            <a:pPr lvl="1"/>
            <a:r>
              <a:rPr lang="en-US" dirty="0" smtClean="0"/>
              <a:t>Competition to travel more quickly and efficiently</a:t>
            </a:r>
          </a:p>
          <a:p>
            <a:pPr lvl="1"/>
            <a:r>
              <a:rPr lang="en-US" dirty="0" smtClean="0"/>
              <a:t>Expense of the “middlemen” who charged tolls and taxes on goods </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Christopher Columbus</a:t>
            </a:r>
            <a:endParaRPr lang="en-US" dirty="0"/>
          </a:p>
        </p:txBody>
      </p:sp>
      <p:sp>
        <p:nvSpPr>
          <p:cNvPr id="3" name="Content Placeholder 2"/>
          <p:cNvSpPr>
            <a:spLocks noGrp="1"/>
          </p:cNvSpPr>
          <p:nvPr>
            <p:ph sz="quarter" idx="1"/>
          </p:nvPr>
        </p:nvSpPr>
        <p:spPr/>
        <p:txBody>
          <a:bodyPr/>
          <a:lstStyle/>
          <a:p>
            <a:r>
              <a:rPr lang="en-US" dirty="0" smtClean="0"/>
              <a:t>In 1492, Christopher Columbus sailed the ocean blue…….</a:t>
            </a:r>
          </a:p>
          <a:p>
            <a:r>
              <a:rPr lang="en-US" dirty="0" smtClean="0"/>
              <a:t>Seeking a trade route to the Indies</a:t>
            </a:r>
          </a:p>
          <a:p>
            <a:r>
              <a:rPr lang="en-US" dirty="0" smtClean="0"/>
              <a:t>Landed in the Bahamas</a:t>
            </a:r>
          </a:p>
          <a:p>
            <a:r>
              <a:rPr lang="en-US" dirty="0" smtClean="0"/>
              <a:t>Misnamed the people Indians</a:t>
            </a:r>
          </a:p>
          <a:p>
            <a:r>
              <a:rPr lang="en-US" dirty="0" smtClean="0"/>
              <a:t>Exchange of goods between the “old world” and “new world” </a:t>
            </a:r>
          </a:p>
          <a:p>
            <a:pPr lvl="1"/>
            <a:r>
              <a:rPr lang="en-US" dirty="0" smtClean="0"/>
              <a:t>Food, animals, plants, germs</a:t>
            </a:r>
          </a:p>
          <a:p>
            <a:pPr lvl="1"/>
            <a:r>
              <a:rPr lang="en-US" dirty="0" smtClean="0"/>
              <a:t>Columbian Exchange</a:t>
            </a:r>
          </a:p>
          <a:p>
            <a:pPr lvl="1">
              <a:buNone/>
            </a:pPr>
            <a:endParaRPr lang="en-US" dirty="0" smtClean="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329</TotalTime>
  <Words>437</Words>
  <Application>Microsoft Office PowerPoint</Application>
  <PresentationFormat>On-screen Show (4:3)</PresentationFormat>
  <Paragraphs>63</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Civic</vt:lpstr>
      <vt:lpstr>Worlds Collide</vt:lpstr>
      <vt:lpstr>Pre-Columbian Americas</vt:lpstr>
      <vt:lpstr>Slide 3</vt:lpstr>
      <vt:lpstr>Slide 4</vt:lpstr>
      <vt:lpstr>Slide 5</vt:lpstr>
      <vt:lpstr>Slide 6</vt:lpstr>
      <vt:lpstr>Slide 7</vt:lpstr>
      <vt:lpstr>Slide 8</vt:lpstr>
      <vt:lpstr>Christopher Columbus</vt:lpstr>
      <vt:lpstr>Columbian Exchange</vt:lpstr>
      <vt:lpstr>Slide 11</vt:lpstr>
      <vt:lpstr>Impact?</vt:lpstr>
      <vt:lpstr>Spanish Conquistadores</vt:lpstr>
      <vt:lpstr>God, Gold, Glory!</vt:lpstr>
      <vt:lpstr>Portuguese impact</vt:lpstr>
      <vt:lpstr>Encomienda system</vt:lpstr>
      <vt:lpstr>Bartolome de Las Casas</vt:lpstr>
      <vt:lpstr>Slide 18</vt:lpstr>
    </vt:vector>
  </TitlesOfParts>
  <Company>Augusta County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Augusta County Schools</dc:creator>
  <cp:lastModifiedBy>Augusta County Schools</cp:lastModifiedBy>
  <cp:revision>28</cp:revision>
  <dcterms:created xsi:type="dcterms:W3CDTF">2011-08-23T19:54:37Z</dcterms:created>
  <dcterms:modified xsi:type="dcterms:W3CDTF">2011-08-24T16:40:46Z</dcterms:modified>
</cp:coreProperties>
</file>